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9" r:id="rId4"/>
    <p:sldId id="273" r:id="rId5"/>
    <p:sldId id="274" r:id="rId6"/>
    <p:sldId id="270" r:id="rId7"/>
    <p:sldId id="272" r:id="rId8"/>
    <p:sldId id="275" r:id="rId9"/>
    <p:sldId id="276" r:id="rId10"/>
    <p:sldId id="278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C1AF"/>
    <a:srgbClr val="3CD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60"/>
  </p:normalViewPr>
  <p:slideViewPr>
    <p:cSldViewPr>
      <p:cViewPr varScale="1">
        <p:scale>
          <a:sx n="62" d="100"/>
          <a:sy n="62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>
                <a:latin typeface="Times New Roman" pitchFamily="18" charset="0"/>
                <a:cs typeface="Times New Roman" pitchFamily="18" charset="0"/>
              </a:rPr>
              <a:t>Roboty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k-SK" b="1" dirty="0">
                <a:latin typeface="Times New Roman" pitchFamily="18" charset="0"/>
                <a:cs typeface="Times New Roman" pitchFamily="18" charset="0"/>
              </a:rPr>
              <a:t>teória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u="sng" dirty="0" smtClean="0"/>
              <a:t>Časti robota</a:t>
            </a:r>
            <a:endParaRPr lang="en-US" dirty="0">
              <a:solidFill>
                <a:srgbClr val="29C1AF"/>
              </a:solidFill>
            </a:endParaRPr>
          </a:p>
        </p:txBody>
      </p:sp>
      <p:pic>
        <p:nvPicPr>
          <p:cNvPr id="4" name="Picture 3" descr="D:\LALAS\2016.01_ERAMUS+ VR4STEM\Resurse\antet_VR4STE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6000768"/>
            <a:ext cx="3357586" cy="71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67B3263-6123-4100-AA8A-19D6700B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i="1" dirty="0" smtClean="0"/>
              <a:t>Senzory robota</a:t>
            </a:r>
            <a:endParaRPr lang="en-US" sz="3200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4A1B219-71C6-4D00-8792-275AA5C9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k-SK" sz="2600" dirty="0" smtClean="0"/>
              <a:t>Senzory umožňujú robotom určiť veľkosti, tvary, priestor medzi objektmi, smer a iné vzťahy a vlastnosti látok. Mnoho robotov môže dokonca určiť veľkosť tlaku, ktorý je potrebné použiť na chytenie objektu bez jeho zničenia.</a:t>
            </a:r>
          </a:p>
          <a:p>
            <a:pPr algn="just"/>
            <a:endParaRPr lang="sk-SK" sz="2600" dirty="0" smtClean="0"/>
          </a:p>
          <a:p>
            <a:pPr algn="just"/>
            <a:r>
              <a:rPr lang="sk-SK" sz="2600" dirty="0" smtClean="0"/>
              <a:t>Robotické senzory sa používajú na odhad stavu a prostredia robota. Tieto signály sa odovzdajú riadiacemu zariadeniu, aby umožnili vhodné správanie.</a:t>
            </a:r>
          </a:p>
          <a:p>
            <a:pPr algn="just"/>
            <a:endParaRPr lang="sk-SK" sz="2600" dirty="0" smtClean="0"/>
          </a:p>
          <a:p>
            <a:pPr algn="just"/>
            <a:r>
              <a:rPr lang="sk-SK" sz="2600" dirty="0" smtClean="0"/>
              <a:t>Snímače v robotoch sú založené na funkciách ľudských senzorických orgánov. Roboty potrebujú rozsiahle informácie o svojom prostredí aby mohli efektívne fungovať.</a:t>
            </a:r>
            <a:endParaRPr lang="sk-SK" sz="26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CCFFA508-B76E-43B4-A638-64446A80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4AB90C0-0B0B-4672-AF66-79A68F1F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sk-SK" sz="3200" i="1" dirty="0" smtClean="0"/>
              <a:t>Senzory robota</a:t>
            </a:r>
            <a:endParaRPr lang="en-US" sz="3200" i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02180769-B6FD-41F2-AD5B-EB4377759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 descr="Resultado de imagem para robot sensors">
            <a:extLst>
              <a:ext uri="{FF2B5EF4-FFF2-40B4-BE49-F238E27FC236}">
                <a16:creationId xmlns="" xmlns:a16="http://schemas.microsoft.com/office/drawing/2014/main" id="{AB100B04-CBC9-4283-89AA-950E1F471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2" y="982912"/>
            <a:ext cx="7859216" cy="55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3D3E11F-F3D0-4060-8BF4-DFB3A780A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300" dirty="0" smtClean="0"/>
              <a:t>Senzory predstavujú analógiu ľudským zmyslom a môžu sledovať ďalšie javy, pre ktoré ľudia nemajú vhodné senzory.</a:t>
            </a:r>
          </a:p>
          <a:p>
            <a:pPr marL="0" indent="0">
              <a:buNone/>
            </a:pPr>
            <a:endParaRPr lang="sk-SK" sz="2300" dirty="0" smtClean="0"/>
          </a:p>
          <a:p>
            <a:r>
              <a:rPr lang="sk-SK" sz="2300" dirty="0" smtClean="0"/>
              <a:t>Jednoduchý dotyk: Snímanie prítomnosti alebo absencie objektu.</a:t>
            </a:r>
          </a:p>
          <a:p>
            <a:r>
              <a:rPr lang="sk-SK" sz="2300" dirty="0" smtClean="0"/>
              <a:t>Komplexný dotyk: Snímanie veľkosti, tvaru a/alebo tvrdosti objektu.</a:t>
            </a:r>
          </a:p>
          <a:p>
            <a:r>
              <a:rPr lang="sk-SK" sz="2300" dirty="0" smtClean="0"/>
              <a:t>Jednoduchá sila: meracia sila pozdĺž jednej osi.</a:t>
            </a:r>
          </a:p>
          <a:p>
            <a:r>
              <a:rPr lang="sk-SK" sz="2300" dirty="0" smtClean="0"/>
              <a:t>Komplexná sila: meracia sila pozdĺž mnohých osí.</a:t>
            </a:r>
          </a:p>
          <a:p>
            <a:r>
              <a:rPr lang="sk-SK" sz="2300" dirty="0" smtClean="0"/>
              <a:t>Jednoduchá vízia: rozpozná hrany, otvory a rohy.</a:t>
            </a:r>
          </a:p>
          <a:p>
            <a:r>
              <a:rPr lang="sk-SK" sz="2300" dirty="0" smtClean="0"/>
              <a:t>Komplexná vízia: Rozpoznávanie objektov.</a:t>
            </a:r>
          </a:p>
          <a:p>
            <a:r>
              <a:rPr lang="sk-SK" sz="2300" dirty="0" smtClean="0"/>
              <a:t>Blízkosť: Bezkontaktná detekcia objektu.</a:t>
            </a:r>
            <a:endParaRPr lang="sk-SK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81C3B267-EEAC-4B23-9627-D5735DDE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2F822BF5-EF97-48F5-80E8-DBB904F2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sk-SK" sz="3200" i="1" dirty="0" smtClean="0"/>
              <a:t>Rozdelenie senzorov robota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7609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81C3B267-EEAC-4B23-9627-D5735DDE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2F822BF5-EF97-48F5-80E8-DBB904F2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sk-SK" sz="3200" i="1" dirty="0"/>
              <a:t>Rozdelenie senzorov robota</a:t>
            </a:r>
            <a:endParaRPr lang="en-US" sz="3200" i="1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F044695D-D1B7-4F98-87F6-C01B54D74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sk-SK" sz="3300" dirty="0" smtClean="0"/>
              <a:t>Snímače môžu merať fyzické vlastnosti, ako napríklad vzdialenosť medzi objektmi, prítomnosť svetla a frekvenciu zvuku. Môžu merať:</a:t>
            </a:r>
          </a:p>
          <a:p>
            <a:pPr marL="0" indent="0" algn="just">
              <a:buNone/>
            </a:pPr>
            <a:endParaRPr lang="sk-SK" sz="3300" dirty="0" smtClean="0"/>
          </a:p>
          <a:p>
            <a:pPr algn="just"/>
            <a:r>
              <a:rPr lang="sk-SK" sz="3300" dirty="0" smtClean="0"/>
              <a:t>Blízkosť objektu: prítomnosť/neprítomnosť objektu, farba, vzdialenosť medzi objektmi.</a:t>
            </a:r>
          </a:p>
          <a:p>
            <a:pPr algn="just"/>
            <a:r>
              <a:rPr lang="sk-SK" sz="3300" dirty="0" smtClean="0"/>
              <a:t>Fyzická orientácia. Súradnice objektu v priestore.</a:t>
            </a:r>
          </a:p>
          <a:p>
            <a:pPr algn="just"/>
            <a:r>
              <a:rPr lang="sk-SK" sz="3300" dirty="0" smtClean="0"/>
              <a:t>Teplo: vlnová dĺžka infračerveného alebo ultrafialového žiarenia, teplota, veľkosť, smer.</a:t>
            </a:r>
          </a:p>
          <a:p>
            <a:pPr algn="just"/>
            <a:r>
              <a:rPr lang="sk-SK" sz="3300" dirty="0" smtClean="0"/>
              <a:t>Chemikálie: Prítomnosť, identita a koncentrácia chemických látok alebo </a:t>
            </a:r>
            <a:r>
              <a:rPr lang="sk-SK" sz="3300" dirty="0" err="1" smtClean="0"/>
              <a:t>reaktantov</a:t>
            </a:r>
            <a:r>
              <a:rPr lang="sk-SK" sz="3300" dirty="0" smtClean="0"/>
              <a:t>.</a:t>
            </a:r>
          </a:p>
          <a:p>
            <a:pPr algn="just"/>
            <a:r>
              <a:rPr lang="sk-SK" sz="3300" dirty="0" smtClean="0"/>
              <a:t>Svetlo: prítomnosť, farba a intenzita svetla.</a:t>
            </a:r>
          </a:p>
          <a:p>
            <a:pPr algn="just"/>
            <a:r>
              <a:rPr lang="sk-SK" sz="3300" dirty="0" smtClean="0"/>
              <a:t>Zvuk: prítomnosť, frekvencia a intenzita zvuku.</a:t>
            </a:r>
          </a:p>
          <a:p>
            <a:pPr algn="just"/>
            <a:r>
              <a:rPr lang="sk-SK" sz="3300" dirty="0" smtClean="0"/>
              <a:t>Pohybové regulátory, potenciometre a snímače sa používajú ako snímače kĺbu, zatiaľ čo snímač využívajúci </a:t>
            </a:r>
            <a:r>
              <a:rPr lang="sk-SK" sz="3300" dirty="0" err="1" smtClean="0"/>
              <a:t>tenzometer</a:t>
            </a:r>
            <a:r>
              <a:rPr lang="sk-SK" sz="3300" dirty="0" smtClean="0"/>
              <a:t> sa používa na mieste koncového </a:t>
            </a:r>
            <a:r>
              <a:rPr lang="sk-SK" sz="3300" dirty="0" err="1" smtClean="0"/>
              <a:t>efektora</a:t>
            </a:r>
            <a:r>
              <a:rPr lang="sk-SK" sz="3300" dirty="0" smtClean="0"/>
              <a:t> na riadenie kontaktnej sily.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4177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4C24813-222E-464E-9010-45BEBAE50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algn="just"/>
            <a:r>
              <a:rPr lang="sk-SK" sz="2300" dirty="0" smtClean="0"/>
              <a:t>Riadiaci softvér robota je súbor pokynov, ktoré hovoria mechanickým zariadeniam a elektronickému systému - známych ako robot - aké úlohy je potrebné vykonať. </a:t>
            </a:r>
            <a:r>
              <a:rPr lang="sk-SK" sz="2300"/>
              <a:t>Riadiaci softvér robota </a:t>
            </a:r>
            <a:r>
              <a:rPr lang="sk-SK" sz="2300" smtClean="0"/>
              <a:t>sa </a:t>
            </a:r>
            <a:r>
              <a:rPr lang="sk-SK" sz="2300" dirty="0" smtClean="0"/>
              <a:t>používa na vykonávanie samostatných úloh.</a:t>
            </a:r>
            <a:endParaRPr lang="sk-SK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430E7BE6-05C2-4AC7-ABCC-9267D416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E0423FF4-5D9B-4182-BC5C-5C4A9F3B1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sk-SK" sz="3200" i="1" dirty="0" smtClean="0"/>
              <a:t>Ovládanie </a:t>
            </a:r>
            <a:r>
              <a:rPr lang="en-US" sz="3200" i="1" dirty="0" smtClean="0"/>
              <a:t>– </a:t>
            </a:r>
            <a:r>
              <a:rPr lang="sk-SK" sz="3200" i="1" dirty="0" smtClean="0"/>
              <a:t>riadiaci softvér robota</a:t>
            </a:r>
            <a:endParaRPr lang="en-US" sz="3200" i="1" dirty="0"/>
          </a:p>
        </p:txBody>
      </p:sp>
      <p:pic>
        <p:nvPicPr>
          <p:cNvPr id="6146" name="Picture 2" descr="Resultado de imagem para robot control software">
            <a:extLst>
              <a:ext uri="{FF2B5EF4-FFF2-40B4-BE49-F238E27FC236}">
                <a16:creationId xmlns="" xmlns:a16="http://schemas.microsoft.com/office/drawing/2014/main" id="{B2490D16-2DC6-4289-8CF6-3EA9195B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37724"/>
            <a:ext cx="5626968" cy="321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49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i="1" dirty="0" smtClean="0"/>
              <a:t>Úvod</a:t>
            </a:r>
            <a:endParaRPr lang="en-IN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106" y="1307455"/>
            <a:ext cx="8253332" cy="969417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sk-SK" dirty="0" smtClean="0"/>
              <a:t>Časti robota</a:t>
            </a:r>
            <a:endParaRPr lang="en-US" sz="2600" dirty="0"/>
          </a:p>
          <a:p>
            <a:pPr marL="36576" indent="0" algn="just">
              <a:buNone/>
            </a:pPr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endParaRPr lang="en-IN" sz="2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04B7ADBE-6F42-414E-87BF-7C1B73240FDA}"/>
              </a:ext>
            </a:extLst>
          </p:cNvPr>
          <p:cNvSpPr txBox="1">
            <a:spLocks/>
          </p:cNvSpPr>
          <p:nvPr/>
        </p:nvSpPr>
        <p:spPr>
          <a:xfrm>
            <a:off x="604106" y="2276872"/>
            <a:ext cx="5336046" cy="392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just">
              <a:buNone/>
            </a:pPr>
            <a:r>
              <a:rPr lang="en-US" sz="2600" dirty="0" err="1"/>
              <a:t>Roboty</a:t>
            </a:r>
            <a:r>
              <a:rPr lang="en-US" sz="2600" dirty="0"/>
              <a:t> </a:t>
            </a:r>
            <a:r>
              <a:rPr lang="en-US" sz="2600" dirty="0" err="1"/>
              <a:t>môžu</a:t>
            </a:r>
            <a:r>
              <a:rPr lang="en-US" sz="2600" dirty="0"/>
              <a:t> </a:t>
            </a:r>
            <a:r>
              <a:rPr lang="en-US" sz="2600" dirty="0" err="1"/>
              <a:t>byť</a:t>
            </a:r>
            <a:r>
              <a:rPr lang="en-US" sz="2600" dirty="0"/>
              <a:t> </a:t>
            </a:r>
            <a:r>
              <a:rPr lang="en-US" sz="2600" dirty="0" err="1"/>
              <a:t>vyrobené</a:t>
            </a:r>
            <a:r>
              <a:rPr lang="en-US" sz="2600" dirty="0"/>
              <a:t> z </a:t>
            </a:r>
            <a:r>
              <a:rPr lang="en-US" sz="2600" dirty="0" err="1"/>
              <a:t>rôznych</a:t>
            </a:r>
            <a:r>
              <a:rPr lang="en-US" sz="2600" dirty="0"/>
              <a:t> </a:t>
            </a:r>
            <a:r>
              <a:rPr lang="en-US" sz="2600" dirty="0" err="1"/>
              <a:t>materiálov</a:t>
            </a:r>
            <a:r>
              <a:rPr lang="en-US" sz="2600" dirty="0"/>
              <a:t> </a:t>
            </a:r>
            <a:r>
              <a:rPr lang="en-US" sz="2600" dirty="0" err="1"/>
              <a:t>vrátane</a:t>
            </a:r>
            <a:r>
              <a:rPr lang="en-US" sz="2600" dirty="0"/>
              <a:t> </a:t>
            </a:r>
            <a:r>
              <a:rPr lang="en-US" sz="2600" dirty="0" err="1"/>
              <a:t>kovov</a:t>
            </a:r>
            <a:r>
              <a:rPr lang="en-US" sz="2600" dirty="0"/>
              <a:t> a </a:t>
            </a:r>
            <a:r>
              <a:rPr lang="en-US" sz="2600" dirty="0" err="1"/>
              <a:t>plastov</a:t>
            </a:r>
            <a:r>
              <a:rPr lang="en-US" sz="2600" dirty="0"/>
              <a:t>. </a:t>
            </a:r>
            <a:r>
              <a:rPr lang="en-US" sz="2600" dirty="0" err="1"/>
              <a:t>Väčšina</a:t>
            </a:r>
            <a:r>
              <a:rPr lang="en-US" sz="2600" dirty="0"/>
              <a:t> </a:t>
            </a:r>
            <a:r>
              <a:rPr lang="en-US" sz="2600" dirty="0" err="1"/>
              <a:t>robotov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skladá</a:t>
            </a:r>
            <a:r>
              <a:rPr lang="en-US" sz="2600" dirty="0"/>
              <a:t> z troch </a:t>
            </a:r>
            <a:r>
              <a:rPr lang="en-US" sz="2600" dirty="0" err="1"/>
              <a:t>hlavných</a:t>
            </a:r>
            <a:r>
              <a:rPr lang="en-US" sz="2600" dirty="0"/>
              <a:t> </a:t>
            </a:r>
            <a:r>
              <a:rPr lang="en-US" sz="2600" dirty="0" err="1"/>
              <a:t>častí</a:t>
            </a:r>
            <a:r>
              <a:rPr lang="en-US" sz="2600" dirty="0"/>
              <a:t>:</a:t>
            </a:r>
          </a:p>
          <a:p>
            <a:pPr marL="36576" indent="0" algn="just">
              <a:buNone/>
            </a:pPr>
            <a:endParaRPr lang="en-US" sz="2600" dirty="0"/>
          </a:p>
          <a:p>
            <a:pPr marL="493776" indent="-457200" algn="just"/>
            <a:r>
              <a:rPr lang="sk-SK" sz="2600" dirty="0" smtClean="0"/>
              <a:t>m</a:t>
            </a:r>
            <a:r>
              <a:rPr lang="en-US" sz="2600" dirty="0" err="1" smtClean="0"/>
              <a:t>echanické</a:t>
            </a:r>
            <a:r>
              <a:rPr lang="en-US" sz="2600" dirty="0" smtClean="0"/>
              <a:t> </a:t>
            </a:r>
            <a:r>
              <a:rPr lang="en-US" sz="2600" dirty="0" err="1" smtClean="0"/>
              <a:t>časti</a:t>
            </a:r>
            <a:endParaRPr lang="en-US" sz="2600" dirty="0"/>
          </a:p>
          <a:p>
            <a:pPr marL="493776" indent="-457200" algn="just"/>
            <a:r>
              <a:rPr lang="sk-SK" sz="2600" dirty="0" smtClean="0"/>
              <a:t>snímače</a:t>
            </a:r>
            <a:endParaRPr lang="en-US" sz="2600" dirty="0"/>
          </a:p>
          <a:p>
            <a:pPr marL="493776" indent="-457200" algn="just"/>
            <a:r>
              <a:rPr lang="sk-SK" sz="2600" dirty="0" smtClean="0"/>
              <a:t>riadenie</a:t>
            </a:r>
            <a:endParaRPr lang="en-IN" sz="2600" dirty="0"/>
          </a:p>
        </p:txBody>
      </p:sp>
      <p:pic>
        <p:nvPicPr>
          <p:cNvPr id="1026" name="Picture 2" descr="Image result for robot">
            <a:extLst>
              <a:ext uri="{FF2B5EF4-FFF2-40B4-BE49-F238E27FC236}">
                <a16:creationId xmlns="" xmlns:a16="http://schemas.microsoft.com/office/drawing/2014/main" id="{5C2B0DE7-A617-4C94-AFAB-E30B90C48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28" y="1700808"/>
            <a:ext cx="3205318" cy="405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17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100"/>
    </mc:Choice>
    <mc:Fallback xmlns="">
      <p:transition advClick="0" advTm="1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FBE609C0-1C71-492D-B39A-13B41ED13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32580"/>
            <a:ext cx="2579089" cy="171767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E044220-5AAF-4C37-9DA4-CB0656D9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576"/>
            <a:r>
              <a:rPr lang="sk-SK" sz="4000" i="1" dirty="0" smtClean="0"/>
              <a:t>Mechanické časti</a:t>
            </a:r>
            <a:endParaRPr lang="en-US" sz="4000" i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B5022022-B814-49D2-9F0E-844AB00A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803A3EAC-C500-4B94-A364-098B7E45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854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sk-SK" sz="2600" dirty="0" smtClean="0"/>
              <a:t>Mechanické časti - motory, piesty, chápadlá, kolesá a ozubené kolesá, ktoré robotom umožňujú pohybovať sa, uchopiť, otočiť a zdvihnúť predmety. Tieto časti sú zvyčajne poháňané vzduchom, vodou alebo elektrickou energiou.</a:t>
            </a:r>
            <a:endParaRPr lang="sk-SK" sz="2600" dirty="0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2FA6864D-67EF-4248-94C4-267AD7646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666">
            <a:off x="7152906" y="5037096"/>
            <a:ext cx="1534336" cy="153433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C37CE8CA-2F22-4D7A-94B1-C0B5982DF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4" y="3628317"/>
            <a:ext cx="2767836" cy="207587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AE03D2FF-59B2-413A-8DE4-D01DB59B3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48770"/>
            <a:ext cx="2754167" cy="199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2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CF723F-C726-4A0F-9CF8-C9E23DFF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707"/>
          </a:xfrm>
        </p:spPr>
        <p:txBody>
          <a:bodyPr/>
          <a:lstStyle/>
          <a:p>
            <a:r>
              <a:rPr lang="sk-SK" sz="3600" i="1" dirty="0"/>
              <a:t>Mechanické časti</a:t>
            </a:r>
            <a:r>
              <a:rPr lang="en-US" sz="3600" i="1" dirty="0" smtClean="0"/>
              <a:t> – </a:t>
            </a:r>
            <a:r>
              <a:rPr lang="sk-SK" sz="3600" i="1" dirty="0" smtClean="0"/>
              <a:t>DC motory</a:t>
            </a:r>
            <a:endParaRPr lang="en-US" sz="3600" i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D313B44F-C9B4-4D99-8520-28640DD3C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="" xmlns:a16="http://schemas.microsoft.com/office/drawing/2014/main" id="{47AA14B5-CC46-4D2A-9814-C7123B218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sk-SK" sz="2800" dirty="0" smtClean="0"/>
              <a:t>Jednosmerný motor je akýkoľvek motor z triedy elektrických strojov, ktorý premieňa jednosmerný prúdu na mechanickú energiu. Najčastejšie typy využívajú magnetické polia. Takmer všetky typy jednosmerných motorov využívajú elektromechanické alebo elektronické </a:t>
            </a:r>
            <a:r>
              <a:rPr lang="sk-SK" sz="2800" dirty="0"/>
              <a:t>vnútorné </a:t>
            </a:r>
            <a:r>
              <a:rPr lang="sk-SK" sz="2800" dirty="0" smtClean="0"/>
              <a:t>mechanizmy na pravidelné zmeny smeru toku prúdu. Väčšina typov vytvára rotačný pohyb; lineárny motor priamo vytvára silu a pohyb v priamom smere.</a:t>
            </a: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3847880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E044220-5AAF-4C37-9DA4-CB0656D99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marL="36576"/>
            <a:r>
              <a:rPr lang="sk-SK" sz="4000" i="1" dirty="0"/>
              <a:t>Mechanické časti</a:t>
            </a:r>
            <a:r>
              <a:rPr lang="en-US" sz="4000" i="1" dirty="0"/>
              <a:t> – </a:t>
            </a:r>
            <a:r>
              <a:rPr lang="sk-SK" sz="4000" i="1" dirty="0"/>
              <a:t>DC motory</a:t>
            </a:r>
            <a:endParaRPr lang="en-US" sz="4000" i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B5022022-B814-49D2-9F0E-844AB00A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 descr="Image result for robot dc motor">
            <a:extLst>
              <a:ext uri="{FF2B5EF4-FFF2-40B4-BE49-F238E27FC236}">
                <a16:creationId xmlns="" xmlns:a16="http://schemas.microsoft.com/office/drawing/2014/main" id="{8B7E06E7-0C40-49C9-A42C-446712FD1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4" y="2951078"/>
            <a:ext cx="3067339" cy="33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2BA1A640-66EA-472B-AD08-EB4B6A0C3972}"/>
              </a:ext>
            </a:extLst>
          </p:cNvPr>
          <p:cNvSpPr/>
          <p:nvPr/>
        </p:nvSpPr>
        <p:spPr>
          <a:xfrm>
            <a:off x="657604" y="1052736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Účinnosť motora vyjadruje, koľko spotrebovanej elektriny sa premení na mechanickú energiu.</a:t>
            </a:r>
          </a:p>
          <a:p>
            <a:pPr algn="just"/>
            <a:endParaRPr lang="sk-SK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sk-SK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DC motory</a:t>
            </a:r>
            <a:r>
              <a:rPr lang="sk-SK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Permanentné magnetové jednosmerné motory vyžadujú iba dve elektródy a používajú usporiadanie pevných a elektromagnetov (stator a rotor) a spínačov. Tieto vytvárajú komutátor, ktorý vytvára pohyb prostredníctvom </a:t>
            </a:r>
            <a:r>
              <a:rPr lang="sk-SK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zvlákňovacieho</a:t>
            </a:r>
            <a:r>
              <a:rPr lang="sk-SK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magnetického poľa.</a:t>
            </a:r>
            <a:endParaRPr lang="sk-SK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5" y="3657441"/>
            <a:ext cx="4438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41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E044220-5AAF-4C37-9DA4-CB0656D99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marL="36576"/>
            <a:r>
              <a:rPr lang="sk-SK" sz="4000" i="1" dirty="0"/>
              <a:t>Mechanické časti</a:t>
            </a:r>
            <a:r>
              <a:rPr lang="en-US" sz="4000" i="1" dirty="0"/>
              <a:t> – </a:t>
            </a:r>
            <a:r>
              <a:rPr lang="sk-SK" sz="4000" i="1" dirty="0" smtClean="0"/>
              <a:t>motory</a:t>
            </a:r>
            <a:endParaRPr lang="en-US" sz="4000" i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B5022022-B814-49D2-9F0E-844AB00A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2BA1A640-66EA-472B-AD08-EB4B6A0C3972}"/>
              </a:ext>
            </a:extLst>
          </p:cNvPr>
          <p:cNvSpPr/>
          <p:nvPr/>
        </p:nvSpPr>
        <p:spPr>
          <a:xfrm>
            <a:off x="611560" y="1294467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b="1" dirty="0" smtClean="0"/>
              <a:t>Trojfázové motory. </a:t>
            </a:r>
            <a:r>
              <a:rPr lang="sk-SK" dirty="0" smtClean="0"/>
              <a:t>Tieto motory zabezpečujú cyklické napájanie na vstupných vodičoch, aby sa pole nepretržite pohybovalo.</a:t>
            </a:r>
          </a:p>
          <a:p>
            <a:endParaRPr lang="sk-SK" dirty="0" smtClean="0"/>
          </a:p>
          <a:p>
            <a:r>
              <a:rPr lang="sk-SK" b="1" dirty="0" smtClean="0"/>
              <a:t>Krokové motory.</a:t>
            </a:r>
            <a:r>
              <a:rPr lang="sk-SK" dirty="0" smtClean="0"/>
              <a:t> Predstavujú jednosmerný alebo striedavý motor. Pomocou elektrického napájania na rôznych magnetoch v motore posúvajú rotor (postupne). Stupňové motory sú navrhnuté pre jemné riadenie a nielen sa točia na povel, ale môžu sa točiť v ľubovoľnom počte krokov za sekundu (až do maximálnej rýchlosti).</a:t>
            </a:r>
          </a:p>
          <a:p>
            <a:endParaRPr lang="sk-SK" dirty="0" smtClean="0"/>
          </a:p>
          <a:p>
            <a:r>
              <a:rPr lang="sk-SK" b="1" dirty="0" err="1" smtClean="0"/>
              <a:t>Servomotory</a:t>
            </a:r>
            <a:r>
              <a:rPr lang="sk-SK" b="1" dirty="0" smtClean="0"/>
              <a:t>. </a:t>
            </a:r>
            <a:r>
              <a:rPr lang="sk-SK" dirty="0" err="1" smtClean="0"/>
              <a:t>Servá</a:t>
            </a:r>
            <a:r>
              <a:rPr lang="sk-SK" dirty="0" smtClean="0"/>
              <a:t> sú jednoduché jednosmerné motory s prevodovkou a systémom spätnej väzby. Sami sa prispôsobia, kým nezodpovedajú signálu. </a:t>
            </a:r>
            <a:r>
              <a:rPr lang="sk-SK" dirty="0" err="1" smtClean="0"/>
              <a:t>Servá</a:t>
            </a:r>
            <a:r>
              <a:rPr lang="sk-SK" dirty="0" smtClean="0"/>
              <a:t> sa používajú v lietadlách a autách na diaľkové ovládanie.</a:t>
            </a:r>
            <a:endParaRPr lang="sk-SK" dirty="0"/>
          </a:p>
        </p:txBody>
      </p:sp>
      <p:pic>
        <p:nvPicPr>
          <p:cNvPr id="4098" name="Picture 2" descr="Image result for robot AC motors">
            <a:extLst>
              <a:ext uri="{FF2B5EF4-FFF2-40B4-BE49-F238E27FC236}">
                <a16:creationId xmlns="" xmlns:a16="http://schemas.microsoft.com/office/drawing/2014/main" id="{3C647421-B0E5-4B91-A12B-809719AD2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80728"/>
            <a:ext cx="146870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tepping motors">
            <a:extLst>
              <a:ext uri="{FF2B5EF4-FFF2-40B4-BE49-F238E27FC236}">
                <a16:creationId xmlns="" xmlns:a16="http://schemas.microsoft.com/office/drawing/2014/main" id="{7C6AE648-C1CA-4ED2-B7E0-E63146888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10" y="2924944"/>
            <a:ext cx="2338796" cy="151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Servomotors">
            <a:extLst>
              <a:ext uri="{FF2B5EF4-FFF2-40B4-BE49-F238E27FC236}">
                <a16:creationId xmlns="" xmlns:a16="http://schemas.microsoft.com/office/drawing/2014/main" id="{D4222891-429D-470A-B68B-3B8FEEAF1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10" y="4723838"/>
            <a:ext cx="2338796" cy="181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22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E044220-5AAF-4C37-9DA4-CB0656D9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"/>
            <a:r>
              <a:rPr lang="sk-SK" sz="3600" i="1" dirty="0" smtClean="0"/>
              <a:t>Čo je ovládač motora</a:t>
            </a:r>
            <a:r>
              <a:rPr lang="en-US" sz="3600" i="1" dirty="0" smtClean="0"/>
              <a:t>?</a:t>
            </a:r>
            <a:r>
              <a:rPr lang="en-US" sz="3600" i="1" dirty="0"/>
              <a:t/>
            </a:r>
            <a:br>
              <a:rPr lang="en-US" sz="3600" i="1" dirty="0"/>
            </a:br>
            <a:endParaRPr lang="en-US" sz="3600" i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B5022022-B814-49D2-9F0E-844AB00A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2BA1A640-66EA-472B-AD08-EB4B6A0C3972}"/>
              </a:ext>
            </a:extLst>
          </p:cNvPr>
          <p:cNvSpPr/>
          <p:nvPr/>
        </p:nvSpPr>
        <p:spPr>
          <a:xfrm>
            <a:off x="323528" y="1052736"/>
            <a:ext cx="48600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300" b="1" dirty="0" smtClean="0"/>
              <a:t>Ovládač motora</a:t>
            </a:r>
            <a:r>
              <a:rPr lang="sk-SK" sz="2300" dirty="0" smtClean="0"/>
              <a:t> je malý prúdový zosilňovač, ktorý nízkonapäťový riadiaci signál mení na signál s vyšším napätím, ktorý môže poháňať motor.</a:t>
            </a:r>
          </a:p>
          <a:p>
            <a:pPr algn="just"/>
            <a:endParaRPr lang="sk-SK" sz="2300" dirty="0" smtClean="0"/>
          </a:p>
          <a:p>
            <a:pPr algn="just"/>
            <a:r>
              <a:rPr lang="sk-SK" sz="2300" dirty="0" smtClean="0"/>
              <a:t>Aplikácie pre vodičov motorov:</a:t>
            </a:r>
          </a:p>
          <a:p>
            <a:pPr algn="just"/>
            <a:endParaRPr lang="sk-SK" sz="2300" dirty="0" smtClean="0"/>
          </a:p>
          <a:p>
            <a:pPr algn="just"/>
            <a:r>
              <a:rPr lang="sk-SK" sz="2300" dirty="0" smtClean="0"/>
              <a:t>Ovládače motorov sa využívajú v rôznych aplikáciách: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300" dirty="0" smtClean="0"/>
              <a:t>spínanie relé a </a:t>
            </a:r>
            <a:r>
              <a:rPr lang="sk-SK" sz="2300" dirty="0" err="1" smtClean="0"/>
              <a:t>solenoidov</a:t>
            </a:r>
            <a:endParaRPr lang="sk-SK" sz="23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300" dirty="0"/>
              <a:t>s</a:t>
            </a:r>
            <a:r>
              <a:rPr lang="sk-SK" sz="2300" dirty="0" smtClean="0"/>
              <a:t>tupňový motor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300" dirty="0" smtClean="0"/>
              <a:t>LED a žiarovky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300" dirty="0"/>
              <a:t>a</a:t>
            </a:r>
            <a:r>
              <a:rPr lang="sk-SK" sz="2300" dirty="0" smtClean="0"/>
              <a:t>utomobilové aplikácie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300" dirty="0"/>
              <a:t>a</a:t>
            </a:r>
            <a:r>
              <a:rPr lang="sk-SK" sz="2300" dirty="0" smtClean="0"/>
              <a:t>udiovizuálne zariadenia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300" dirty="0"/>
              <a:t>p</a:t>
            </a:r>
            <a:r>
              <a:rPr lang="sk-SK" sz="2300" dirty="0" smtClean="0"/>
              <a:t>eriférne zariadenia pre počítače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300" dirty="0" smtClean="0"/>
              <a:t>automobilové navigačné systémy</a:t>
            </a:r>
            <a:endParaRPr lang="sk-SK" sz="2300" dirty="0"/>
          </a:p>
        </p:txBody>
      </p:sp>
      <p:pic>
        <p:nvPicPr>
          <p:cNvPr id="2050" name="Picture 2" descr="Resultado de imagem para a motor-driver">
            <a:extLst>
              <a:ext uri="{FF2B5EF4-FFF2-40B4-BE49-F238E27FC236}">
                <a16:creationId xmlns="" xmlns:a16="http://schemas.microsoft.com/office/drawing/2014/main" id="{7A62AB3B-56E1-438C-86D1-AEA4693AA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60" y="2996952"/>
            <a:ext cx="3751585" cy="332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51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A2D0B31-B022-4804-99B6-CD353104B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i="1" dirty="0" smtClean="0"/>
              <a:t>Hydraulické časti</a:t>
            </a:r>
            <a:endParaRPr lang="en-US" sz="3200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EEB3E33-DBBF-4A62-941C-DD565605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k-SK" sz="2600" dirty="0" smtClean="0"/>
              <a:t>Ako pneumatické tak aj hydraulické systémy sú systémy tlakových kvapalín. Hlavným rozdielom je, že pneumatické systémy využívajú plyny a hydraulické kvapaliny. Na rozdiel od plynov sú kvapaliny nestlačiteľné.</a:t>
            </a:r>
            <a:endParaRPr lang="sk-SK" sz="26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8A19616-78F6-42D0-9E18-44AE8C46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 descr="Resultado de imagem para robot hydraulics">
            <a:extLst>
              <a:ext uri="{FF2B5EF4-FFF2-40B4-BE49-F238E27FC236}">
                <a16:creationId xmlns="" xmlns:a16="http://schemas.microsoft.com/office/drawing/2014/main" id="{921FB615-C4D4-4029-8892-18CAEB80F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85711"/>
            <a:ext cx="5278609" cy="266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2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4941526-DE0C-4A31-8024-86D6E948E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i="1" dirty="0" smtClean="0"/>
              <a:t>Hydraulické časti </a:t>
            </a:r>
            <a:r>
              <a:rPr lang="en-US" sz="3200" i="1" dirty="0" smtClean="0"/>
              <a:t>– </a:t>
            </a:r>
            <a:r>
              <a:rPr lang="en-US" sz="3200" dirty="0" smtClean="0"/>
              <a:t>Pascal</a:t>
            </a:r>
            <a:r>
              <a:rPr lang="sk-SK" sz="3200" dirty="0" err="1" smtClean="0"/>
              <a:t>ov</a:t>
            </a:r>
            <a:r>
              <a:rPr lang="sk-SK" sz="3200" dirty="0" smtClean="0"/>
              <a:t> zákon</a:t>
            </a:r>
            <a:endParaRPr lang="en-US" sz="3200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1F9908A-FAF4-4340-8EA3-9DAF1ADF5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600" b="1" dirty="0" smtClean="0"/>
              <a:t>Pascalov zákon </a:t>
            </a:r>
            <a:r>
              <a:rPr lang="sk-SK" sz="2600" dirty="0" smtClean="0"/>
              <a:t>opisuje, ako pôsobí tlak na tekutiny v uzavretej nádobe.</a:t>
            </a:r>
          </a:p>
          <a:p>
            <a:pPr marL="0" indent="0" algn="just">
              <a:buNone/>
            </a:pPr>
            <a:r>
              <a:rPr lang="sk-SK" sz="2600" dirty="0" smtClean="0"/>
              <a:t>Dôsledkom toho je, že môžete získať mechanickú výhodu. Keď vyvíjate silu na malý valec, množstvo sily vyvíjané veľkým valcom je úmerné pomeru povrchov oboch valcov.</a:t>
            </a:r>
            <a:endParaRPr lang="sk-SK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853E7FB6-DD94-43C1-8FB3-10C7DAEA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 descr="Súvisiaci obráz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17" y="1196752"/>
            <a:ext cx="3414872" cy="248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3/38/Hydraulic_Force_sv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128" y="3861048"/>
            <a:ext cx="23812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8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783</Words>
  <Application>Microsoft Office PowerPoint</Application>
  <PresentationFormat>Prezentácia na obrazovke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Office Theme</vt:lpstr>
      <vt:lpstr>Roboty – teória</vt:lpstr>
      <vt:lpstr>Úvod</vt:lpstr>
      <vt:lpstr>Mechanické časti</vt:lpstr>
      <vt:lpstr>Mechanické časti – DC motory</vt:lpstr>
      <vt:lpstr>Mechanické časti – DC motory</vt:lpstr>
      <vt:lpstr>Mechanické časti – motory</vt:lpstr>
      <vt:lpstr>Čo je ovládač motora? </vt:lpstr>
      <vt:lpstr>Hydraulické časti</vt:lpstr>
      <vt:lpstr>Hydraulické časti – Pascalov zákon</vt:lpstr>
      <vt:lpstr>Senzory robota</vt:lpstr>
      <vt:lpstr>Senzory robota</vt:lpstr>
      <vt:lpstr>Rozdelenie senzorov robota</vt:lpstr>
      <vt:lpstr>Rozdelenie senzorov robota</vt:lpstr>
      <vt:lpstr>Ovládanie – riadiaci softvér robota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Zuzana Palkova</cp:lastModifiedBy>
  <cp:revision>109</cp:revision>
  <dcterms:created xsi:type="dcterms:W3CDTF">2017-03-08T21:43:37Z</dcterms:created>
  <dcterms:modified xsi:type="dcterms:W3CDTF">2018-01-27T17:21:40Z</dcterms:modified>
</cp:coreProperties>
</file>